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96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609600"/>
          </a:xfrm>
          <a:prstGeom prst="rect">
            <a:avLst/>
          </a:prstGeom>
        </p:spPr>
        <p:txBody>
          <a:bodyPr vert="horz" lIns="91440" tIns="45720" rIns="91440" bIns="45720" rtlCol="0"/>
          <a:lstStyle>
            <a:lvl1pPr algn="r">
              <a:defRPr sz="1200"/>
            </a:lvl1pPr>
          </a:lstStyle>
          <a:p>
            <a:fld id="{9F2D67CD-0767-445E-B859-A2B1D608FFFC}" type="datetimeFigureOut">
              <a:rPr lang="en-IN" smtClean="0"/>
              <a:t>17-07-2026</a:t>
            </a:fld>
            <a:endParaRPr lang="en-IN"/>
          </a:p>
        </p:txBody>
      </p:sp>
      <p:sp>
        <p:nvSpPr>
          <p:cNvPr id="4" name="Slide Image Placeholder 3"/>
          <p:cNvSpPr>
            <a:spLocks noGrp="1" noRot="1" noChangeAspect="1"/>
          </p:cNvSpPr>
          <p:nvPr>
            <p:ph type="sldImg" idx="2"/>
          </p:nvPr>
        </p:nvSpPr>
        <p:spPr>
          <a:xfrm>
            <a:off x="-635000" y="914400"/>
            <a:ext cx="8128000" cy="4572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5791200"/>
            <a:ext cx="5486400" cy="54864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11580813"/>
            <a:ext cx="2971800" cy="6096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11580813"/>
            <a:ext cx="2971800" cy="609600"/>
          </a:xfrm>
          <a:prstGeom prst="rect">
            <a:avLst/>
          </a:prstGeom>
        </p:spPr>
        <p:txBody>
          <a:bodyPr vert="horz" lIns="91440" tIns="45720" rIns="91440" bIns="45720" rtlCol="0" anchor="b"/>
          <a:lstStyle>
            <a:lvl1pPr algn="r">
              <a:defRPr sz="1200"/>
            </a:lvl1pPr>
          </a:lstStyle>
          <a:p>
            <a:fld id="{B6ADB5CE-FD79-4076-A8A4-F153393E61BA}" type="slidenum">
              <a:rPr lang="en-IN" smtClean="0"/>
              <a:t>‹#›</a:t>
            </a:fld>
            <a:endParaRPr lang="en-IN"/>
          </a:p>
        </p:txBody>
      </p:sp>
    </p:spTree>
    <p:extLst>
      <p:ext uri="{BB962C8B-B14F-4D97-AF65-F5344CB8AC3E}">
        <p14:creationId xmlns:p14="http://schemas.microsoft.com/office/powerpoint/2010/main" val="468673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www.dialdesk.i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www.dialdesk.i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s://calendly.com/dialdesk-marketing/30m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4059"/>
        </a:solidFill>
        <a:effectLst/>
      </p:bgPr>
    </p:bg>
    <p:spTree>
      <p:nvGrpSpPr>
        <p:cNvPr id="1" name=""/>
        <p:cNvGrpSpPr/>
        <p:nvPr/>
      </p:nvGrpSpPr>
      <p:grpSpPr>
        <a:xfrm>
          <a:off x="0" y="0"/>
          <a:ext cx="0" cy="0"/>
          <a:chOff x="0" y="0"/>
          <a:chExt cx="0" cy="0"/>
        </a:xfrm>
      </p:grpSpPr>
      <p:sp>
        <p:nvSpPr>
          <p:cNvPr id="4" name="Shape 2"/>
          <p:cNvSpPr/>
          <p:nvPr/>
        </p:nvSpPr>
        <p:spPr>
          <a:xfrm>
            <a:off x="822960" y="1230564"/>
            <a:ext cx="384048" cy="384048"/>
          </a:xfrm>
          <a:prstGeom prst="ellipse">
            <a:avLst/>
          </a:prstGeom>
          <a:solidFill>
            <a:srgbClr val="004059"/>
          </a:solidFill>
          <a:ln/>
        </p:spPr>
      </p:sp>
      <p:sp>
        <p:nvSpPr>
          <p:cNvPr id="6" name="Text 4"/>
          <p:cNvSpPr/>
          <p:nvPr/>
        </p:nvSpPr>
        <p:spPr>
          <a:xfrm>
            <a:off x="822960" y="2240280"/>
            <a:ext cx="10424160" cy="548640"/>
          </a:xfrm>
          <a:prstGeom prst="rect">
            <a:avLst/>
          </a:prstGeom>
          <a:noFill/>
          <a:ln/>
        </p:spPr>
        <p:txBody>
          <a:bodyPr wrap="square" lIns="0" tIns="0" rIns="0" bIns="0" rtlCol="0" anchor="ctr"/>
          <a:lstStyle/>
          <a:p>
            <a:pPr marL="0" indent="0" algn="l">
              <a:buNone/>
            </a:pPr>
            <a:r>
              <a:rPr lang="en-US" sz="2200" b="1" kern="0" spc="100" dirty="0">
                <a:solidFill>
                  <a:srgbClr val="FFCC01"/>
                </a:solidFill>
                <a:latin typeface="Calibri" pitchFamily="34" charset="0"/>
                <a:ea typeface="Calibri" pitchFamily="34" charset="-122"/>
                <a:cs typeface="Calibri" pitchFamily="34" charset="-120"/>
              </a:rPr>
              <a:t>HOW SMALL BUSINESSES CAN BUILD</a:t>
            </a:r>
            <a:endParaRPr lang="en-US" sz="2200" dirty="0"/>
          </a:p>
        </p:txBody>
      </p:sp>
      <p:sp>
        <p:nvSpPr>
          <p:cNvPr id="7" name="Text 5"/>
          <p:cNvSpPr/>
          <p:nvPr/>
        </p:nvSpPr>
        <p:spPr>
          <a:xfrm>
            <a:off x="822960" y="2697480"/>
            <a:ext cx="10424160" cy="1188720"/>
          </a:xfrm>
          <a:prstGeom prst="rect">
            <a:avLst/>
          </a:prstGeom>
          <a:noFill/>
          <a:ln/>
        </p:spPr>
        <p:txBody>
          <a:bodyPr wrap="square" lIns="0" tIns="0" rIns="0" bIns="0" rtlCol="0" anchor="ctr"/>
          <a:lstStyle/>
          <a:p>
            <a:pPr marL="0" indent="0" algn="l">
              <a:buNone/>
            </a:pPr>
            <a:r>
              <a:rPr lang="en-US" sz="4400" b="1" dirty="0">
                <a:solidFill>
                  <a:srgbClr val="FFFFFF"/>
                </a:solidFill>
                <a:latin typeface="Cambria" pitchFamily="34" charset="0"/>
                <a:ea typeface="Cambria" pitchFamily="34" charset="-122"/>
                <a:cs typeface="Cambria" pitchFamily="34" charset="-120"/>
              </a:rPr>
              <a:t>High-Performing Call Centres</a:t>
            </a:r>
            <a:endParaRPr lang="en-US" sz="4400" dirty="0"/>
          </a:p>
        </p:txBody>
      </p:sp>
      <p:sp>
        <p:nvSpPr>
          <p:cNvPr id="8" name="Text 6"/>
          <p:cNvSpPr/>
          <p:nvPr/>
        </p:nvSpPr>
        <p:spPr>
          <a:xfrm>
            <a:off x="822960" y="3886200"/>
            <a:ext cx="9326880" cy="548640"/>
          </a:xfrm>
          <a:prstGeom prst="rect">
            <a:avLst/>
          </a:prstGeom>
          <a:noFill/>
          <a:ln/>
        </p:spPr>
        <p:txBody>
          <a:bodyPr wrap="square" lIns="0" tIns="0" rIns="0" bIns="0" rtlCol="0" anchor="ctr"/>
          <a:lstStyle/>
          <a:p>
            <a:pPr marL="0" indent="0">
              <a:buNone/>
            </a:pPr>
            <a:r>
              <a:rPr lang="en-US" sz="1600" i="1" dirty="0">
                <a:solidFill>
                  <a:srgbClr val="CFE3EA"/>
                </a:solidFill>
                <a:latin typeface="Calibri" pitchFamily="34" charset="0"/>
                <a:ea typeface="Calibri" pitchFamily="34" charset="-122"/>
                <a:cs typeface="Calibri" pitchFamily="34" charset="-120"/>
              </a:rPr>
              <a:t>A practical roadmap for growing businesses that want reliable, scalable customer support.</a:t>
            </a:r>
            <a:endParaRPr lang="en-US" sz="1600" dirty="0"/>
          </a:p>
        </p:txBody>
      </p:sp>
      <p:sp>
        <p:nvSpPr>
          <p:cNvPr id="9" name="Text 7"/>
          <p:cNvSpPr/>
          <p:nvPr/>
        </p:nvSpPr>
        <p:spPr>
          <a:xfrm>
            <a:off x="822960" y="4526280"/>
            <a:ext cx="8961120" cy="1097280"/>
          </a:xfrm>
          <a:prstGeom prst="rect">
            <a:avLst/>
          </a:prstGeom>
          <a:noFill/>
          <a:ln/>
        </p:spPr>
        <p:txBody>
          <a:bodyPr wrap="square" lIns="0" tIns="0" rIns="0" bIns="0" rtlCol="0" anchor="t"/>
          <a:lstStyle/>
          <a:p>
            <a:pPr marL="0" indent="0" algn="l">
              <a:lnSpc>
                <a:spcPct val="128000"/>
              </a:lnSpc>
              <a:buNone/>
            </a:pPr>
            <a:r>
              <a:rPr lang="en-US" sz="1350" dirty="0">
                <a:solidFill>
                  <a:srgbClr val="B9D4DD"/>
                </a:solidFill>
                <a:latin typeface="Calibri" pitchFamily="34" charset="0"/>
                <a:ea typeface="Calibri" pitchFamily="34" charset="-122"/>
                <a:cs typeface="Calibri" pitchFamily="34" charset="-120"/>
              </a:rPr>
              <a:t>A well-run call centre can turn a small business into a brand customers trust and return to. This presentation walks through the practical steps to build a call centre that handles growth, protects service quality, and keeps costs under control from day one.</a:t>
            </a:r>
            <a:endParaRPr lang="en-US" sz="1350" dirty="0"/>
          </a:p>
        </p:txBody>
      </p:sp>
      <p:sp>
        <p:nvSpPr>
          <p:cNvPr id="10" name="Shape 8"/>
          <p:cNvSpPr/>
          <p:nvPr/>
        </p:nvSpPr>
        <p:spPr>
          <a:xfrm>
            <a:off x="822960" y="1007713"/>
            <a:ext cx="2560320" cy="774883"/>
          </a:xfrm>
          <a:prstGeom prst="roundRect">
            <a:avLst>
              <a:gd name="adj" fmla="val 9440"/>
            </a:avLst>
          </a:prstGeom>
          <a:solidFill>
            <a:srgbClr val="FFFFFF"/>
          </a:solidFill>
          <a:ln/>
          <a:effectLst>
            <a:outerShdw blurRad="76200" dist="25400" dir="5400000" algn="bl" rotWithShape="0">
              <a:srgbClr val="000000">
                <a:alpha val="25000"/>
              </a:srgbClr>
            </a:outerShdw>
          </a:effectLst>
        </p:spPr>
      </p:sp>
      <p:pic>
        <p:nvPicPr>
          <p:cNvPr id="11" name="Image 0" descr="/mnt/user-data/uploads/DD_Logo.jpg"/>
          <p:cNvPicPr>
            <a:picLocks noChangeAspect="1"/>
          </p:cNvPicPr>
          <p:nvPr/>
        </p:nvPicPr>
        <p:blipFill>
          <a:blip r:embed="rId3"/>
          <a:stretch>
            <a:fillRect/>
          </a:stretch>
        </p:blipFill>
        <p:spPr>
          <a:xfrm>
            <a:off x="960120" y="1117441"/>
            <a:ext cx="2286000" cy="555427"/>
          </a:xfrm>
          <a:prstGeom prst="rect">
            <a:avLst/>
          </a:prstGeom>
        </p:spPr>
      </p:pic>
      <p:sp>
        <p:nvSpPr>
          <p:cNvPr id="12" name="Text 9"/>
          <p:cNvSpPr/>
          <p:nvPr/>
        </p:nvSpPr>
        <p:spPr>
          <a:xfrm>
            <a:off x="822960" y="6309360"/>
            <a:ext cx="3657600" cy="365760"/>
          </a:xfrm>
          <a:prstGeom prst="rect">
            <a:avLst/>
          </a:prstGeom>
          <a:noFill/>
          <a:ln/>
        </p:spPr>
        <p:txBody>
          <a:bodyPr wrap="square" rtlCol="0" anchor="ctr"/>
          <a:lstStyle/>
          <a:p>
            <a:pPr marL="0" indent="0">
              <a:buNone/>
            </a:pPr>
            <a:r>
              <a:rPr lang="en-US" sz="1200" dirty="0">
                <a:solidFill>
                  <a:srgbClr val="8FB3C2"/>
                </a:solidFill>
                <a:latin typeface="Calibri" pitchFamily="34" charset="0"/>
                <a:ea typeface="Calibri" pitchFamily="34" charset="-122"/>
                <a:cs typeface="Calibri" pitchFamily="34" charset="-120"/>
              </a:rPr>
              <a:t>dialdesk.in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22960" y="640080"/>
            <a:ext cx="822960" cy="822960"/>
          </a:xfrm>
          <a:prstGeom prst="ellipse">
            <a:avLst/>
          </a:prstGeom>
          <a:solidFill>
            <a:srgbClr val="004059"/>
          </a:solidFill>
          <a:ln/>
        </p:spPr>
      </p:sp>
      <p:pic>
        <p:nvPicPr>
          <p:cNvPr id="3" name="Image 0" descr="icons/clipboard.png"/>
          <p:cNvPicPr>
            <a:picLocks noChangeAspect="1"/>
          </p:cNvPicPr>
          <p:nvPr/>
        </p:nvPicPr>
        <p:blipFill>
          <a:blip r:embed="rId3"/>
          <a:stretch>
            <a:fillRect/>
          </a:stretch>
        </p:blipFill>
        <p:spPr>
          <a:xfrm>
            <a:off x="1036930" y="854050"/>
            <a:ext cx="395021" cy="395021"/>
          </a:xfrm>
          <a:prstGeom prst="rect">
            <a:avLst/>
          </a:prstGeom>
        </p:spPr>
      </p:pic>
      <p:sp>
        <p:nvSpPr>
          <p:cNvPr id="4" name="Text 1"/>
          <p:cNvSpPr/>
          <p:nvPr/>
        </p:nvSpPr>
        <p:spPr>
          <a:xfrm>
            <a:off x="1828800" y="640080"/>
            <a:ext cx="9509760" cy="822960"/>
          </a:xfrm>
          <a:prstGeom prst="rect">
            <a:avLst/>
          </a:prstGeom>
          <a:noFill/>
          <a:ln/>
        </p:spPr>
        <p:txBody>
          <a:bodyPr wrap="square" lIns="0" tIns="0" rIns="0" bIns="0" rtlCol="0" anchor="ctr"/>
          <a:lstStyle/>
          <a:p>
            <a:pPr marL="0" indent="0" algn="l">
              <a:buNone/>
            </a:pPr>
            <a:r>
              <a:rPr lang="en-US" sz="2900" b="1" dirty="0">
                <a:solidFill>
                  <a:srgbClr val="004059"/>
                </a:solidFill>
                <a:latin typeface="Cambria" pitchFamily="34" charset="0"/>
                <a:ea typeface="Cambria" pitchFamily="34" charset="-122"/>
                <a:cs typeface="Cambria" pitchFamily="34" charset="-120"/>
              </a:rPr>
              <a:t>Why Structure Matters From Day One</a:t>
            </a:r>
            <a:endParaRPr lang="en-US" sz="2900" dirty="0"/>
          </a:p>
        </p:txBody>
      </p:sp>
      <p:sp>
        <p:nvSpPr>
          <p:cNvPr id="5" name="Shape 2"/>
          <p:cNvSpPr/>
          <p:nvPr/>
        </p:nvSpPr>
        <p:spPr>
          <a:xfrm>
            <a:off x="822960" y="2331720"/>
            <a:ext cx="10515600" cy="18288"/>
          </a:xfrm>
          <a:prstGeom prst="rect">
            <a:avLst/>
          </a:prstGeom>
          <a:solidFill>
            <a:srgbClr val="E6E6E6"/>
          </a:solidFill>
          <a:ln/>
        </p:spPr>
      </p:sp>
      <p:sp>
        <p:nvSpPr>
          <p:cNvPr id="6" name="Text 3"/>
          <p:cNvSpPr/>
          <p:nvPr/>
        </p:nvSpPr>
        <p:spPr>
          <a:xfrm>
            <a:off x="822960" y="2743200"/>
            <a:ext cx="10515600" cy="3246120"/>
          </a:xfrm>
          <a:prstGeom prst="rect">
            <a:avLst/>
          </a:prstGeom>
          <a:noFill/>
          <a:ln/>
        </p:spPr>
        <p:txBody>
          <a:bodyPr wrap="square" lIns="0" tIns="0" rIns="0" bIns="0" rtlCol="0" anchor="t"/>
          <a:lstStyle/>
          <a:p>
            <a:pPr marL="0" indent="0" algn="l">
              <a:lnSpc>
                <a:spcPct val="130000"/>
              </a:lnSpc>
              <a:buNone/>
            </a:pPr>
            <a:r>
              <a:rPr lang="en-US" sz="1500" dirty="0">
                <a:solidFill>
                  <a:srgbClr val="1A1A1A"/>
                </a:solidFill>
                <a:latin typeface="Calibri" pitchFamily="34" charset="0"/>
                <a:ea typeface="Calibri" pitchFamily="34" charset="-122"/>
                <a:cs typeface="Calibri" pitchFamily="34" charset="-120"/>
              </a:rPr>
              <a:t>Many small businesses start handling customer calls informally, using shared phones or personal numbers, and this works only until growth arrives. As call volumes rise, missed calls, inconsistent answers, and long hold times start driving customers away. Building a structured setup early protects the business from this kind of chaos, ensuring every caller receives a prompt, professional response regardless of how busy the day gets. Customers today expect a reply within minutes, not hours, and a business without a dedicated process struggles to meet that bar consistently. A clear system from the start also makes it far easier to scale without losing service quality.</a:t>
            </a:r>
            <a:endParaRPr lang="en-US" sz="1500"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71893" y="640080"/>
            <a:ext cx="666667" cy="6571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22960" y="640080"/>
            <a:ext cx="822960" cy="822960"/>
          </a:xfrm>
          <a:prstGeom prst="ellipse">
            <a:avLst/>
          </a:prstGeom>
          <a:solidFill>
            <a:srgbClr val="E40023"/>
          </a:solidFill>
          <a:ln/>
        </p:spPr>
      </p:sp>
      <p:pic>
        <p:nvPicPr>
          <p:cNvPr id="3" name="Image 0" descr="icons/headset.png"/>
          <p:cNvPicPr>
            <a:picLocks noChangeAspect="1"/>
          </p:cNvPicPr>
          <p:nvPr/>
        </p:nvPicPr>
        <p:blipFill>
          <a:blip r:embed="rId3"/>
          <a:stretch>
            <a:fillRect/>
          </a:stretch>
        </p:blipFill>
        <p:spPr>
          <a:xfrm>
            <a:off x="1036930" y="854050"/>
            <a:ext cx="395021" cy="395021"/>
          </a:xfrm>
          <a:prstGeom prst="rect">
            <a:avLst/>
          </a:prstGeom>
        </p:spPr>
      </p:pic>
      <p:sp>
        <p:nvSpPr>
          <p:cNvPr id="4" name="Text 1"/>
          <p:cNvSpPr/>
          <p:nvPr/>
        </p:nvSpPr>
        <p:spPr>
          <a:xfrm>
            <a:off x="1828800" y="640080"/>
            <a:ext cx="9509760" cy="822960"/>
          </a:xfrm>
          <a:prstGeom prst="rect">
            <a:avLst/>
          </a:prstGeom>
          <a:noFill/>
          <a:ln/>
        </p:spPr>
        <p:txBody>
          <a:bodyPr wrap="square" lIns="0" tIns="0" rIns="0" bIns="0" rtlCol="0" anchor="ctr"/>
          <a:lstStyle/>
          <a:p>
            <a:pPr marL="0" indent="0" algn="l">
              <a:buNone/>
            </a:pPr>
            <a:r>
              <a:rPr lang="en-US" sz="2800" b="1" dirty="0">
                <a:solidFill>
                  <a:srgbClr val="E40023"/>
                </a:solidFill>
                <a:latin typeface="Cambria" pitchFamily="34" charset="0"/>
                <a:ea typeface="Cambria" pitchFamily="34" charset="-122"/>
                <a:cs typeface="Cambria" pitchFamily="34" charset="-120"/>
              </a:rPr>
              <a:t>What Makes Call Centres High-Performing</a:t>
            </a:r>
            <a:endParaRPr lang="en-US" sz="2800" dirty="0"/>
          </a:p>
        </p:txBody>
      </p:sp>
      <p:sp>
        <p:nvSpPr>
          <p:cNvPr id="5" name="Shape 2"/>
          <p:cNvSpPr/>
          <p:nvPr/>
        </p:nvSpPr>
        <p:spPr>
          <a:xfrm>
            <a:off x="822960" y="2331720"/>
            <a:ext cx="10515600" cy="18288"/>
          </a:xfrm>
          <a:prstGeom prst="rect">
            <a:avLst/>
          </a:prstGeom>
          <a:solidFill>
            <a:srgbClr val="E6E6E6"/>
          </a:solidFill>
          <a:ln/>
        </p:spPr>
      </p:sp>
      <p:sp>
        <p:nvSpPr>
          <p:cNvPr id="6" name="Text 3"/>
          <p:cNvSpPr/>
          <p:nvPr/>
        </p:nvSpPr>
        <p:spPr>
          <a:xfrm>
            <a:off x="822960" y="2743200"/>
            <a:ext cx="10515600" cy="3246120"/>
          </a:xfrm>
          <a:prstGeom prst="rect">
            <a:avLst/>
          </a:prstGeom>
          <a:noFill/>
          <a:ln/>
        </p:spPr>
        <p:txBody>
          <a:bodyPr wrap="square" lIns="0" tIns="0" rIns="0" bIns="0" rtlCol="0" anchor="t"/>
          <a:lstStyle/>
          <a:p>
            <a:pPr marL="0" indent="0" algn="l">
              <a:lnSpc>
                <a:spcPct val="130000"/>
              </a:lnSpc>
              <a:buNone/>
            </a:pPr>
            <a:r>
              <a:rPr lang="en-US" sz="1500" dirty="0">
                <a:solidFill>
                  <a:srgbClr val="1A1A1A"/>
                </a:solidFill>
                <a:latin typeface="Calibri" pitchFamily="34" charset="0"/>
                <a:ea typeface="Calibri" pitchFamily="34" charset="-122"/>
                <a:cs typeface="Calibri" pitchFamily="34" charset="-120"/>
              </a:rPr>
              <a:t>High-performing </a:t>
            </a:r>
            <a:r>
              <a:rPr lang="en-US" sz="1500" dirty="0" smtClean="0">
                <a:solidFill>
                  <a:srgbClr val="1A1A1A"/>
                </a:solidFill>
                <a:latin typeface="Calibri" pitchFamily="34" charset="0"/>
                <a:ea typeface="Calibri" pitchFamily="34" charset="-122"/>
                <a:cs typeface="Calibri" pitchFamily="34" charset="-120"/>
                <a:hlinkClick r:id="rId4"/>
              </a:rPr>
              <a:t>Call </a:t>
            </a:r>
            <a:r>
              <a:rPr lang="en-US" sz="1500" dirty="0" err="1">
                <a:solidFill>
                  <a:srgbClr val="1A1A1A"/>
                </a:solidFill>
                <a:latin typeface="Calibri" pitchFamily="34" charset="0"/>
                <a:ea typeface="Calibri" pitchFamily="34" charset="-122"/>
                <a:cs typeface="Calibri" pitchFamily="34" charset="-120"/>
                <a:hlinkClick r:id="rId4"/>
              </a:rPr>
              <a:t>C</a:t>
            </a:r>
            <a:r>
              <a:rPr lang="en-US" sz="1500" dirty="0" err="1" smtClean="0">
                <a:solidFill>
                  <a:srgbClr val="1A1A1A"/>
                </a:solidFill>
                <a:latin typeface="Calibri" pitchFamily="34" charset="0"/>
                <a:ea typeface="Calibri" pitchFamily="34" charset="-122"/>
                <a:cs typeface="Calibri" pitchFamily="34" charset="-120"/>
                <a:hlinkClick r:id="rId4"/>
              </a:rPr>
              <a:t>entres</a:t>
            </a:r>
            <a:r>
              <a:rPr lang="en-US" sz="1500" dirty="0" smtClean="0">
                <a:solidFill>
                  <a:srgbClr val="1A1A1A"/>
                </a:solidFill>
                <a:latin typeface="Calibri" pitchFamily="34" charset="0"/>
                <a:ea typeface="Calibri" pitchFamily="34" charset="-122"/>
                <a:cs typeface="Calibri" pitchFamily="34" charset="-120"/>
              </a:rPr>
              <a:t> </a:t>
            </a:r>
            <a:r>
              <a:rPr lang="en-US" sz="1500" dirty="0">
                <a:solidFill>
                  <a:srgbClr val="1A1A1A"/>
                </a:solidFill>
                <a:latin typeface="Calibri" pitchFamily="34" charset="0"/>
                <a:ea typeface="Calibri" pitchFamily="34" charset="-122"/>
                <a:cs typeface="Calibri" pitchFamily="34" charset="-120"/>
              </a:rPr>
              <a:t>are built on clear processes, not just enough staff. Defining call scripts, escalation paths, and response-time targets gives agents the structure they need to handle queries confidently and consistently. Small businesses that treat their call centres as a core part of customer experience, rather than a background function, tend to see fewer complaints and stronger repeat business. Reviewing call outcomes regularly also helps identify recurring issues before they turn into larger customer complaints. Investing early in the right call flow and quality benchmarks pays off well before the team grows large enough to need it.</a:t>
            </a:r>
            <a:endParaRPr lang="en-US" sz="1500" dirty="0"/>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71893" y="640080"/>
            <a:ext cx="666667" cy="65714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22960" y="640080"/>
            <a:ext cx="822960" cy="822960"/>
          </a:xfrm>
          <a:prstGeom prst="ellipse">
            <a:avLst/>
          </a:prstGeom>
          <a:solidFill>
            <a:srgbClr val="789521"/>
          </a:solidFill>
          <a:ln/>
        </p:spPr>
      </p:sp>
      <p:pic>
        <p:nvPicPr>
          <p:cNvPr id="3" name="Image 0" descr="icons/userscog.png"/>
          <p:cNvPicPr>
            <a:picLocks noChangeAspect="1"/>
          </p:cNvPicPr>
          <p:nvPr/>
        </p:nvPicPr>
        <p:blipFill>
          <a:blip r:embed="rId3"/>
          <a:stretch>
            <a:fillRect/>
          </a:stretch>
        </p:blipFill>
        <p:spPr>
          <a:xfrm>
            <a:off x="1036930" y="854050"/>
            <a:ext cx="395021" cy="395021"/>
          </a:xfrm>
          <a:prstGeom prst="rect">
            <a:avLst/>
          </a:prstGeom>
        </p:spPr>
      </p:pic>
      <p:sp>
        <p:nvSpPr>
          <p:cNvPr id="4" name="Text 1"/>
          <p:cNvSpPr/>
          <p:nvPr/>
        </p:nvSpPr>
        <p:spPr>
          <a:xfrm>
            <a:off x="1828800" y="640080"/>
            <a:ext cx="9509760" cy="822960"/>
          </a:xfrm>
          <a:prstGeom prst="rect">
            <a:avLst/>
          </a:prstGeom>
          <a:noFill/>
          <a:ln/>
        </p:spPr>
        <p:txBody>
          <a:bodyPr wrap="square" lIns="0" tIns="0" rIns="0" bIns="0" rtlCol="0" anchor="ctr"/>
          <a:lstStyle/>
          <a:p>
            <a:pPr marL="0" indent="0" algn="l">
              <a:buNone/>
            </a:pPr>
            <a:r>
              <a:rPr lang="en-US" sz="2800" b="1" dirty="0">
                <a:solidFill>
                  <a:srgbClr val="789521"/>
                </a:solidFill>
                <a:latin typeface="Cambria" pitchFamily="34" charset="0"/>
                <a:ea typeface="Cambria" pitchFamily="34" charset="-122"/>
                <a:cs typeface="Cambria" pitchFamily="34" charset="-120"/>
              </a:rPr>
              <a:t>The Three Pillars: People, Process, Tech</a:t>
            </a:r>
            <a:endParaRPr lang="en-US" sz="2800" dirty="0"/>
          </a:p>
        </p:txBody>
      </p:sp>
      <p:sp>
        <p:nvSpPr>
          <p:cNvPr id="5" name="Shape 2"/>
          <p:cNvSpPr/>
          <p:nvPr/>
        </p:nvSpPr>
        <p:spPr>
          <a:xfrm>
            <a:off x="822960" y="2331720"/>
            <a:ext cx="10515600" cy="18288"/>
          </a:xfrm>
          <a:prstGeom prst="rect">
            <a:avLst/>
          </a:prstGeom>
          <a:solidFill>
            <a:srgbClr val="E6E6E6"/>
          </a:solidFill>
          <a:ln/>
        </p:spPr>
      </p:sp>
      <p:sp>
        <p:nvSpPr>
          <p:cNvPr id="6" name="Text 3"/>
          <p:cNvSpPr/>
          <p:nvPr/>
        </p:nvSpPr>
        <p:spPr>
          <a:xfrm>
            <a:off x="822960" y="2743200"/>
            <a:ext cx="10515600" cy="3246120"/>
          </a:xfrm>
          <a:prstGeom prst="rect">
            <a:avLst/>
          </a:prstGeom>
          <a:noFill/>
          <a:ln/>
        </p:spPr>
        <p:txBody>
          <a:bodyPr wrap="square" lIns="0" tIns="0" rIns="0" bIns="0" rtlCol="0" anchor="t"/>
          <a:lstStyle/>
          <a:p>
            <a:pPr marL="0" indent="0" algn="l">
              <a:lnSpc>
                <a:spcPct val="130000"/>
              </a:lnSpc>
              <a:buNone/>
            </a:pPr>
            <a:r>
              <a:rPr lang="en-US" sz="1500" dirty="0">
                <a:solidFill>
                  <a:srgbClr val="1A1A1A"/>
                </a:solidFill>
                <a:latin typeface="Calibri" pitchFamily="34" charset="0"/>
                <a:ea typeface="Calibri" pitchFamily="34" charset="-122"/>
                <a:cs typeface="Calibri" pitchFamily="34" charset="-120"/>
              </a:rPr>
              <a:t>Three elements decide whether a call centre performs well: the right people, clear processes, and dependable technology. Hiring agents who communicate clearly and stay calm under pressure matters more than experience alone. Simple, well-documented processes reduce training time and keep answers consistent across the team. Reliable technology, from call routing to basic reporting, ensures no query is lost and managers can see exactly where improvements are needed. Regular coaching and simple performance dashboards help small teams stay aligned as call volumes increase. Small businesses that balance all three tend to grow their support quality alongside their customer base.</a:t>
            </a:r>
            <a:endParaRPr lang="en-US" sz="1500"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71893" y="640080"/>
            <a:ext cx="666667" cy="65714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22960" y="640080"/>
            <a:ext cx="822960" cy="822960"/>
          </a:xfrm>
          <a:prstGeom prst="ellipse">
            <a:avLst/>
          </a:prstGeom>
          <a:solidFill>
            <a:srgbClr val="FFCC01"/>
          </a:solidFill>
          <a:ln/>
        </p:spPr>
      </p:sp>
      <p:pic>
        <p:nvPicPr>
          <p:cNvPr id="3" name="Image 0" descr="icons/phonevolume.png"/>
          <p:cNvPicPr>
            <a:picLocks noChangeAspect="1"/>
          </p:cNvPicPr>
          <p:nvPr/>
        </p:nvPicPr>
        <p:blipFill>
          <a:blip r:embed="rId3"/>
          <a:stretch>
            <a:fillRect/>
          </a:stretch>
        </p:blipFill>
        <p:spPr>
          <a:xfrm>
            <a:off x="1036930" y="854050"/>
            <a:ext cx="395021" cy="395021"/>
          </a:xfrm>
          <a:prstGeom prst="rect">
            <a:avLst/>
          </a:prstGeom>
        </p:spPr>
      </p:pic>
      <p:sp>
        <p:nvSpPr>
          <p:cNvPr id="4" name="Text 1"/>
          <p:cNvSpPr/>
          <p:nvPr/>
        </p:nvSpPr>
        <p:spPr>
          <a:xfrm>
            <a:off x="1828800" y="640080"/>
            <a:ext cx="9509760" cy="822960"/>
          </a:xfrm>
          <a:prstGeom prst="rect">
            <a:avLst/>
          </a:prstGeom>
          <a:noFill/>
          <a:ln/>
        </p:spPr>
        <p:txBody>
          <a:bodyPr wrap="square" lIns="0" tIns="0" rIns="0" bIns="0" rtlCol="0" anchor="ctr"/>
          <a:lstStyle/>
          <a:p>
            <a:pPr marL="0" indent="0" algn="l">
              <a:buNone/>
            </a:pPr>
            <a:r>
              <a:rPr lang="en-US" sz="2900" b="1" dirty="0">
                <a:solidFill>
                  <a:srgbClr val="004059"/>
                </a:solidFill>
                <a:latin typeface="Cambria" pitchFamily="34" charset="0"/>
                <a:ea typeface="Cambria" pitchFamily="34" charset="-122"/>
                <a:cs typeface="Cambria" pitchFamily="34" charset="-120"/>
              </a:rPr>
              <a:t>Choosing the Right Calling Center Setup</a:t>
            </a:r>
            <a:endParaRPr lang="en-US" sz="2900" dirty="0"/>
          </a:p>
        </p:txBody>
      </p:sp>
      <p:sp>
        <p:nvSpPr>
          <p:cNvPr id="5" name="Shape 2"/>
          <p:cNvSpPr/>
          <p:nvPr/>
        </p:nvSpPr>
        <p:spPr>
          <a:xfrm>
            <a:off x="822960" y="2331720"/>
            <a:ext cx="10515600" cy="18288"/>
          </a:xfrm>
          <a:prstGeom prst="rect">
            <a:avLst/>
          </a:prstGeom>
          <a:solidFill>
            <a:srgbClr val="E6E6E6"/>
          </a:solidFill>
          <a:ln/>
        </p:spPr>
      </p:sp>
      <p:sp>
        <p:nvSpPr>
          <p:cNvPr id="6" name="Text 3"/>
          <p:cNvSpPr/>
          <p:nvPr/>
        </p:nvSpPr>
        <p:spPr>
          <a:xfrm>
            <a:off x="822960" y="2743200"/>
            <a:ext cx="10515600" cy="3246120"/>
          </a:xfrm>
          <a:prstGeom prst="rect">
            <a:avLst/>
          </a:prstGeom>
          <a:noFill/>
          <a:ln/>
        </p:spPr>
        <p:txBody>
          <a:bodyPr wrap="square" lIns="0" tIns="0" rIns="0" bIns="0" rtlCol="0" anchor="t"/>
          <a:lstStyle/>
          <a:p>
            <a:pPr marL="0" indent="0" algn="l">
              <a:lnSpc>
                <a:spcPct val="130000"/>
              </a:lnSpc>
              <a:buNone/>
            </a:pPr>
            <a:r>
              <a:rPr lang="en-US" sz="1500" dirty="0">
                <a:solidFill>
                  <a:srgbClr val="1A1A1A"/>
                </a:solidFill>
                <a:latin typeface="Calibri" pitchFamily="34" charset="0"/>
                <a:ea typeface="Calibri" pitchFamily="34" charset="-122"/>
                <a:cs typeface="Calibri" pitchFamily="34" charset="-120"/>
              </a:rPr>
              <a:t>Choosing the right </a:t>
            </a:r>
            <a:r>
              <a:rPr lang="en-US" sz="1500" dirty="0" smtClean="0">
                <a:solidFill>
                  <a:srgbClr val="1A1A1A"/>
                </a:solidFill>
                <a:latin typeface="Calibri" pitchFamily="34" charset="0"/>
                <a:ea typeface="Calibri" pitchFamily="34" charset="-122"/>
                <a:cs typeface="Calibri" pitchFamily="34" charset="-120"/>
                <a:hlinkClick r:id="rId4"/>
              </a:rPr>
              <a:t>Calling </a:t>
            </a:r>
            <a:r>
              <a:rPr lang="en-US" sz="1500" dirty="0">
                <a:solidFill>
                  <a:srgbClr val="1A1A1A"/>
                </a:solidFill>
                <a:latin typeface="Calibri" pitchFamily="34" charset="0"/>
                <a:ea typeface="Calibri" pitchFamily="34" charset="-122"/>
                <a:cs typeface="Calibri" pitchFamily="34" charset="-120"/>
                <a:hlinkClick r:id="rId4"/>
              </a:rPr>
              <a:t>C</a:t>
            </a:r>
            <a:r>
              <a:rPr lang="en-US" sz="1500" dirty="0" smtClean="0">
                <a:solidFill>
                  <a:srgbClr val="1A1A1A"/>
                </a:solidFill>
                <a:latin typeface="Calibri" pitchFamily="34" charset="0"/>
                <a:ea typeface="Calibri" pitchFamily="34" charset="-122"/>
                <a:cs typeface="Calibri" pitchFamily="34" charset="-120"/>
                <a:hlinkClick r:id="rId4"/>
              </a:rPr>
              <a:t>enter</a:t>
            </a:r>
            <a:r>
              <a:rPr lang="en-US" sz="1500" dirty="0" smtClean="0">
                <a:solidFill>
                  <a:srgbClr val="1A1A1A"/>
                </a:solidFill>
                <a:latin typeface="Calibri" pitchFamily="34" charset="0"/>
                <a:ea typeface="Calibri" pitchFamily="34" charset="-122"/>
                <a:cs typeface="Calibri" pitchFamily="34" charset="-120"/>
              </a:rPr>
              <a:t> </a:t>
            </a:r>
            <a:r>
              <a:rPr lang="en-US" sz="1500" dirty="0">
                <a:solidFill>
                  <a:srgbClr val="1A1A1A"/>
                </a:solidFill>
                <a:latin typeface="Calibri" pitchFamily="34" charset="0"/>
                <a:ea typeface="Calibri" pitchFamily="34" charset="-122"/>
                <a:cs typeface="Calibri" pitchFamily="34" charset="-120"/>
              </a:rPr>
              <a:t>setup, whether built in-house or through a trusted partner, shapes how customers experience a growing business. An efficient calling center reduces wait times, resolves issues faster, and frees business owners to focus on strategy instead of daily call handling. For many small businesses, outsourcing this function to an experienced calling center provider offers professional service without the overhead of building a large internal team from scratch, while still allowing quick scaling as demand increases. This balance of cost and quality often lets a small business compete confidently with larger, more established rivals.</a:t>
            </a:r>
            <a:endParaRPr lang="en-US" sz="1500" dirty="0"/>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71893" y="640080"/>
            <a:ext cx="666667" cy="6571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4059"/>
        </a:solidFill>
        <a:effectLst/>
      </p:bgPr>
    </p:bg>
    <p:spTree>
      <p:nvGrpSpPr>
        <p:cNvPr id="1" name=""/>
        <p:cNvGrpSpPr/>
        <p:nvPr/>
      </p:nvGrpSpPr>
      <p:grpSpPr>
        <a:xfrm>
          <a:off x="0" y="0"/>
          <a:ext cx="0" cy="0"/>
          <a:chOff x="0" y="0"/>
          <a:chExt cx="0" cy="0"/>
        </a:xfrm>
      </p:grpSpPr>
      <p:sp>
        <p:nvSpPr>
          <p:cNvPr id="2" name="Shape 0"/>
          <p:cNvSpPr/>
          <p:nvPr/>
        </p:nvSpPr>
        <p:spPr>
          <a:xfrm>
            <a:off x="822960" y="685800"/>
            <a:ext cx="822960" cy="822960"/>
          </a:xfrm>
          <a:prstGeom prst="ellipse">
            <a:avLst/>
          </a:prstGeom>
          <a:solidFill>
            <a:srgbClr val="FFCC01"/>
          </a:solidFill>
          <a:ln/>
        </p:spPr>
      </p:sp>
      <p:pic>
        <p:nvPicPr>
          <p:cNvPr id="3" name="Image 0" descr="icons/rocket.png"/>
          <p:cNvPicPr>
            <a:picLocks noChangeAspect="1"/>
          </p:cNvPicPr>
          <p:nvPr/>
        </p:nvPicPr>
        <p:blipFill>
          <a:blip r:embed="rId3"/>
          <a:stretch>
            <a:fillRect/>
          </a:stretch>
        </p:blipFill>
        <p:spPr>
          <a:xfrm>
            <a:off x="1036930" y="899770"/>
            <a:ext cx="395021" cy="395021"/>
          </a:xfrm>
          <a:prstGeom prst="rect">
            <a:avLst/>
          </a:prstGeom>
        </p:spPr>
      </p:pic>
      <p:sp>
        <p:nvSpPr>
          <p:cNvPr id="4" name="Text 1"/>
          <p:cNvSpPr/>
          <p:nvPr/>
        </p:nvSpPr>
        <p:spPr>
          <a:xfrm>
            <a:off x="1828800" y="685800"/>
            <a:ext cx="9509760" cy="822960"/>
          </a:xfrm>
          <a:prstGeom prst="rect">
            <a:avLst/>
          </a:prstGeom>
          <a:noFill/>
          <a:ln/>
        </p:spPr>
        <p:txBody>
          <a:bodyPr wrap="square" lIns="0" tIns="0" rIns="0" bIns="0" rtlCol="0" anchor="ctr"/>
          <a:lstStyle/>
          <a:p>
            <a:pPr marL="0" indent="0" algn="l">
              <a:buNone/>
            </a:pPr>
            <a:r>
              <a:rPr lang="en-US" sz="2700" b="1" dirty="0">
                <a:solidFill>
                  <a:srgbClr val="FFFFFF"/>
                </a:solidFill>
                <a:latin typeface="Cambria" pitchFamily="34" charset="0"/>
                <a:ea typeface="Cambria" pitchFamily="34" charset="-122"/>
                <a:cs typeface="Cambria" pitchFamily="34" charset="-120"/>
              </a:rPr>
              <a:t>Grow With a Call Centre Built to Scale</a:t>
            </a:r>
            <a:endParaRPr lang="en-US" sz="2700" dirty="0"/>
          </a:p>
        </p:txBody>
      </p:sp>
      <p:sp>
        <p:nvSpPr>
          <p:cNvPr id="5" name="Shape 2"/>
          <p:cNvSpPr/>
          <p:nvPr/>
        </p:nvSpPr>
        <p:spPr>
          <a:xfrm>
            <a:off x="822960" y="2331720"/>
            <a:ext cx="10515600" cy="18288"/>
          </a:xfrm>
          <a:prstGeom prst="rect">
            <a:avLst/>
          </a:prstGeom>
          <a:solidFill>
            <a:srgbClr val="2B5E70"/>
          </a:solidFill>
          <a:ln/>
        </p:spPr>
      </p:sp>
      <p:sp>
        <p:nvSpPr>
          <p:cNvPr id="6" name="Text 3"/>
          <p:cNvSpPr/>
          <p:nvPr/>
        </p:nvSpPr>
        <p:spPr>
          <a:xfrm>
            <a:off x="822960" y="2651760"/>
            <a:ext cx="10515600" cy="2377440"/>
          </a:xfrm>
          <a:prstGeom prst="rect">
            <a:avLst/>
          </a:prstGeom>
          <a:noFill/>
          <a:ln/>
        </p:spPr>
        <p:txBody>
          <a:bodyPr wrap="square" lIns="0" tIns="0" rIns="0" bIns="0" rtlCol="0" anchor="t"/>
          <a:lstStyle/>
          <a:p>
            <a:pPr marL="0" indent="0" algn="l">
              <a:lnSpc>
                <a:spcPct val="130000"/>
              </a:lnSpc>
              <a:buNone/>
            </a:pPr>
            <a:r>
              <a:rPr lang="en-US" sz="1500" dirty="0">
                <a:solidFill>
                  <a:srgbClr val="E7F0F3"/>
                </a:solidFill>
                <a:latin typeface="Calibri" pitchFamily="34" charset="0"/>
                <a:ea typeface="Calibri" pitchFamily="34" charset="-122"/>
                <a:cs typeface="Calibri" pitchFamily="34" charset="-120"/>
              </a:rPr>
              <a:t>Building a high-performing call centre is less about size and more about intention, structure, and the willingness to invest in customer experience early. Small businesses that get this right turn everyday support calls into opportunities for loyalty and referrals. Partnering with an experienced provider like DialDesk gives growing businesses access to trained agents, reliable technology, and proven processes without the cost of building everything independently. Every improvement made today compounds into stronger retention and word-of-mouth growth tomorrow</a:t>
            </a:r>
            <a:r>
              <a:rPr lang="en-US" sz="1500" dirty="0" smtClean="0">
                <a:solidFill>
                  <a:srgbClr val="E7F0F3"/>
                </a:solidFill>
                <a:latin typeface="Calibri" pitchFamily="34" charset="0"/>
                <a:ea typeface="Calibri" pitchFamily="34" charset="-122"/>
                <a:cs typeface="Calibri" pitchFamily="34" charset="-120"/>
              </a:rPr>
              <a:t>. </a:t>
            </a:r>
            <a:r>
              <a:rPr lang="en-US" sz="1500" dirty="0" smtClean="0">
                <a:solidFill>
                  <a:srgbClr val="E7F0F3"/>
                </a:solidFill>
                <a:latin typeface="Calibri" pitchFamily="34" charset="0"/>
                <a:ea typeface="Calibri" pitchFamily="34" charset="-122"/>
                <a:cs typeface="Calibri" pitchFamily="34" charset="-120"/>
                <a:hlinkClick r:id="rId4"/>
              </a:rPr>
              <a:t>Book a demo</a:t>
            </a:r>
            <a:r>
              <a:rPr lang="en-US" sz="1500" dirty="0" smtClean="0">
                <a:solidFill>
                  <a:srgbClr val="E7F0F3"/>
                </a:solidFill>
                <a:latin typeface="Calibri" pitchFamily="34" charset="0"/>
                <a:ea typeface="Calibri" pitchFamily="34" charset="-122"/>
                <a:cs typeface="Calibri" pitchFamily="34" charset="-120"/>
              </a:rPr>
              <a:t> now!</a:t>
            </a:r>
            <a:endParaRPr lang="en-US" sz="1500" dirty="0"/>
          </a:p>
        </p:txBody>
      </p:sp>
      <p:sp>
        <p:nvSpPr>
          <p:cNvPr id="7" name="Shape 4"/>
          <p:cNvSpPr/>
          <p:nvPr/>
        </p:nvSpPr>
        <p:spPr>
          <a:xfrm>
            <a:off x="8778240" y="664534"/>
            <a:ext cx="2560320" cy="774883"/>
          </a:xfrm>
          <a:prstGeom prst="roundRect">
            <a:avLst>
              <a:gd name="adj" fmla="val 9440"/>
            </a:avLst>
          </a:prstGeom>
          <a:solidFill>
            <a:srgbClr val="FFFFFF"/>
          </a:solidFill>
          <a:ln/>
          <a:effectLst>
            <a:outerShdw blurRad="76200" dist="25400" dir="5400000" algn="bl" rotWithShape="0">
              <a:srgbClr val="000000">
                <a:alpha val="25000"/>
              </a:srgbClr>
            </a:outerShdw>
          </a:effectLst>
        </p:spPr>
      </p:sp>
      <p:pic>
        <p:nvPicPr>
          <p:cNvPr id="8" name="Image 1" descr="/mnt/user-data/uploads/DD_Logo.jpg"/>
          <p:cNvPicPr>
            <a:picLocks noChangeAspect="1"/>
          </p:cNvPicPr>
          <p:nvPr/>
        </p:nvPicPr>
        <p:blipFill>
          <a:blip r:embed="rId5"/>
          <a:stretch>
            <a:fillRect/>
          </a:stretch>
        </p:blipFill>
        <p:spPr>
          <a:xfrm>
            <a:off x="8915400" y="774262"/>
            <a:ext cx="2286000" cy="555427"/>
          </a:xfrm>
          <a:prstGeom prst="rect">
            <a:avLst/>
          </a:prstGeom>
        </p:spPr>
      </p:pic>
      <p:sp>
        <p:nvSpPr>
          <p:cNvPr id="9" name="Text 5"/>
          <p:cNvSpPr/>
          <p:nvPr/>
        </p:nvSpPr>
        <p:spPr>
          <a:xfrm>
            <a:off x="822960" y="5715000"/>
            <a:ext cx="6583680" cy="548640"/>
          </a:xfrm>
          <a:prstGeom prst="rect">
            <a:avLst/>
          </a:prstGeom>
          <a:noFill/>
          <a:ln/>
        </p:spPr>
        <p:txBody>
          <a:bodyPr wrap="square" lIns="0" tIns="0" rIns="0" bIns="0" rtlCol="0" anchor="ctr"/>
          <a:lstStyle/>
          <a:p>
            <a:pPr marL="0" indent="0">
              <a:buNone/>
            </a:pPr>
            <a:r>
              <a:rPr lang="en-US" sz="1500" b="1" dirty="0">
                <a:solidFill>
                  <a:srgbClr val="FFCC01"/>
                </a:solidFill>
                <a:latin typeface="Calibri" pitchFamily="34" charset="0"/>
                <a:ea typeface="Calibri" pitchFamily="34" charset="-122"/>
                <a:cs typeface="Calibri" pitchFamily="34" charset="-120"/>
              </a:rPr>
              <a:t>Visit dialdesk.in to build a call centre that grows with you.</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656</Words>
  <Application>Microsoft Office PowerPoint</Application>
  <PresentationFormat>Custom</PresentationFormat>
  <Paragraphs>22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Manmeet Kaur IDC57468</cp:lastModifiedBy>
  <cp:revision>10</cp:revision>
  <dcterms:created xsi:type="dcterms:W3CDTF">2026-07-17T06:45:11Z</dcterms:created>
  <dcterms:modified xsi:type="dcterms:W3CDTF">2026-07-17T07:06:32Z</dcterms:modified>
</cp:coreProperties>
</file>